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7" r:id="rId2"/>
    <p:sldId id="258" r:id="rId3"/>
    <p:sldId id="1743" r:id="rId4"/>
    <p:sldId id="1772" r:id="rId5"/>
    <p:sldId id="1785" r:id="rId6"/>
    <p:sldId id="1786" r:id="rId7"/>
    <p:sldId id="1787" r:id="rId8"/>
    <p:sldId id="1788" r:id="rId9"/>
    <p:sldId id="1789" r:id="rId10"/>
    <p:sldId id="1790" r:id="rId11"/>
    <p:sldId id="1791" r:id="rId12"/>
    <p:sldId id="1792" r:id="rId13"/>
    <p:sldId id="1793" r:id="rId14"/>
    <p:sldId id="1794" r:id="rId15"/>
    <p:sldId id="1795" r:id="rId16"/>
    <p:sldId id="282" r:id="rId17"/>
    <p:sldId id="283" r:id="rId18"/>
    <p:sldId id="284" r:id="rId19"/>
    <p:sldId id="1799" r:id="rId20"/>
    <p:sldId id="1800" r:id="rId21"/>
    <p:sldId id="259" r:id="rId22"/>
    <p:sldId id="1796" r:id="rId23"/>
    <p:sldId id="260" r:id="rId24"/>
    <p:sldId id="261" r:id="rId25"/>
    <p:sldId id="309" r:id="rId26"/>
    <p:sldId id="293" r:id="rId27"/>
    <p:sldId id="294" r:id="rId28"/>
    <p:sldId id="295" r:id="rId29"/>
    <p:sldId id="296" r:id="rId30"/>
    <p:sldId id="297" r:id="rId31"/>
    <p:sldId id="298" r:id="rId32"/>
    <p:sldId id="299" r:id="rId33"/>
    <p:sldId id="301" r:id="rId34"/>
    <p:sldId id="1781" r:id="rId35"/>
    <p:sldId id="1783" r:id="rId36"/>
    <p:sldId id="1782" r:id="rId37"/>
    <p:sldId id="1784" r:id="rId38"/>
    <p:sldId id="1751" r:id="rId39"/>
  </p:sldIdLst>
  <p:sldSz cx="12192000" cy="6858000"/>
  <p:notesSz cx="6858000" cy="9144000"/>
  <p:defaultTextStyle>
    <a:defPPr>
      <a:defRPr lang="ar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5074997-7C2A-4C6E-8E31-9E052F553095}" type="datetimeFigureOut">
              <a:rPr lang="ar-EG" smtClean="0"/>
              <a:t>08/08/1445</a:t>
            </a:fld>
            <a:endParaRPr lang="ar-E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ar-E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331E11F6-ED13-49BE-8464-A32435D5E46E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862267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>
              <a:defRPr/>
            </a:pPr>
            <a:fld id="{B1C1010F-93F0-4A1B-BB2E-ECCD9585AB33}" type="slidenum">
              <a:rPr lang="en-US" altLang="ar-EG">
                <a:latin typeface="Arial" pitchFamily="34" charset="0"/>
              </a:rPr>
              <a:pPr>
                <a:defRPr/>
              </a:pPr>
              <a:t>1</a:t>
            </a:fld>
            <a:endParaRPr lang="en-US" altLang="ar-EG">
              <a:latin typeface="Arial" pitchFamily="34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ar-EG" altLang="ar-EG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undirected graph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one in which edges have no orientation. The edge (a, b) is identical to the edge (b, a).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directed graph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digraph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an ordered pair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pseudo graph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graph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loops</a:t>
            </a:r>
          </a:p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US" sz="1200" b="1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 graph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allows for multiple edges between nodes</a:t>
            </a:r>
          </a:p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US" sz="1200" b="1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hyper graph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allows an edge to join more than two nodes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5BF16-91B8-4F5B-8B6F-4FA9B8CFCD9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88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weighted graph</a:t>
            </a:r>
            <a:r>
              <a:rPr lang="en-US" baseline="0" dirty="0"/>
              <a:t> has a number assigned to each edge</a:t>
            </a:r>
          </a:p>
          <a:p>
            <a:r>
              <a:rPr lang="en-US" dirty="0"/>
              <a:t>A</a:t>
            </a:r>
            <a:r>
              <a:rPr lang="en-US" baseline="0" dirty="0"/>
              <a:t> </a:t>
            </a:r>
            <a:r>
              <a:rPr lang="en-US" b="1" baseline="0" dirty="0"/>
              <a:t>labeled graph</a:t>
            </a:r>
            <a:r>
              <a:rPr lang="en-US" baseline="0" dirty="0"/>
              <a:t> has a label assigned to each node or edge</a:t>
            </a:r>
          </a:p>
          <a:p>
            <a:r>
              <a:rPr lang="en-US" baseline="0" dirty="0"/>
              <a:t>A </a:t>
            </a:r>
            <a:r>
              <a:rPr lang="en-US" b="1" baseline="0" dirty="0"/>
              <a:t>property graph</a:t>
            </a:r>
            <a:r>
              <a:rPr lang="en-US" baseline="0" dirty="0"/>
              <a:t> has keys and values for each node or edge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5BF16-91B8-4F5B-8B6F-4FA9B8CFCD9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287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71D50-8ACA-4270-8B30-E321105F75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3927FF-274A-9EC1-AB46-CCCB3714CD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2B69F-C297-779C-3A80-F61C46EFF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7569ED-BA4B-7D9C-3044-FE1AEE3C5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D99DA-513B-BA6C-DA37-5497C1236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379196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66AE7-EDEE-99BF-9B84-25B28EE74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B01220-F138-1399-D292-1E61A20272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4E41D-7A79-BFCC-B303-65ADEF020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FE87C-1344-4D7A-F880-D17820B35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AB33A-40EC-9D76-14FC-B6981F8BE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633400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5725E9-8CB1-54D2-DED6-07BB9AEAA9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F66DD2-70D2-8B85-87B4-8A261CA7D4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60A6C-DCF4-E279-E445-860C6F726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08F34-83F7-2A20-8896-AE2CBC53B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74E9A9-980A-7E66-D0CC-8BA91D080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713471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E26B4-DE3D-8E12-7E7D-5AC264F3B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1C9D2-F67A-3A2F-6E68-583693611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3F768-1F94-6902-DF38-C289CD6BB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354E5-50B7-D1A2-24D3-BDB1B2F44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7CC8D-D6D3-F773-5641-3C066E499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174122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7B61A-050B-0406-A091-689FA79D3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52BEC3-629A-6715-DB4E-8A5B1083B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7E3B1-EF27-84E8-37E4-909148152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88FE8-4127-2AA0-9B32-0E5FC2B19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4D39A-322D-4C64-A338-4A7E073A5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25262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C3BB3-BA3C-3887-3B11-488F22DD7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6B0C3-8F3F-9A2C-5F74-C2BFB1B4C0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8A9EB0-4C50-E195-406A-BCCB7C59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401138-FEAB-099B-0645-EE46444C7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D8893-CFE8-4487-8CAE-88E8E6F6A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BF76D-3744-5878-375A-06C35500A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142578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65897-A27C-9885-6A9F-B55D11914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4EB02-8825-B6A3-4F34-1BCA4BA53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0C17A-5F30-3A92-8A70-19B68CD777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6A62D5-2CC8-B67E-9886-C0FD2151FD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85FF06-D594-1C67-F50D-734A8BCF97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2ABA78-51E1-AAF0-3860-E98F2911C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E23C66-7DCF-2D29-CEAA-C5C593C4C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FE116D-962E-1CB2-51AF-7BBBD84C1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516639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F7E4A-BCA1-578D-EB68-0BDAFCAF3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3593D-61A4-42A9-0D47-2502C000C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1E584-1215-3BDF-B807-69194E356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DFC9D-3292-C855-6D07-393608488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691308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B38C7E-53D1-EF2A-E1FD-A7AA25FC4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1BDA44-EAEC-1019-20A3-6F103973F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1787A-F929-4BFE-305C-E44BCE5EC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45962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1C7A1-5105-0B08-C516-7D04C3E07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EF525-7916-073C-81D7-CD09F74C3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C5ED1C-B463-FD9C-8641-174199B5E5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3FA9CE-40A2-D05B-1D25-DA374D1F7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42A691-F2A9-824B-F910-685636DCC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1C5B72-F0F4-D5B6-1E5B-190EC3B1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255341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6C13A-04DF-8ADE-E73D-E59776774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026134-8E2B-A4F0-97C6-53AC5A7012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34553-A9C5-70FA-3B12-32A4F49CEE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C4C5D3-3661-193F-D234-6F84E7FD7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F8C6B7-1FC2-CB69-CB0A-689B8A385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3FD04B-3866-4ADD-7F20-B83822972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830560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F63BF1-DCA4-0ED2-ADEA-E8C9D300E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0D099-3413-159C-4AFD-DE6C01074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ECFA3-EB92-99DE-FEF4-7E8C5EFBF9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B14EC-0A5B-1D6F-820E-F13A3FB3E1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CD858-6E93-6A88-ABEE-BF0E313CD7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9DB2D-17A2-40F0-AB42-17FFD5237486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855218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E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7" Type="http://schemas.openxmlformats.org/officeDocument/2006/relationships/image" Target="../media/image1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gif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814514" y="1981200"/>
            <a:ext cx="8472487" cy="1462088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ar-EG" sz="5400" dirty="0"/>
              <a:t>Lecture 7: Other NoSQL Databases</a:t>
            </a:r>
          </a:p>
        </p:txBody>
      </p:sp>
      <p:pic>
        <p:nvPicPr>
          <p:cNvPr id="205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3" t="28094" r="77046" b="61667"/>
          <a:stretch>
            <a:fillRect/>
          </a:stretch>
        </p:blipFill>
        <p:spPr bwMode="auto">
          <a:xfrm>
            <a:off x="2057400" y="774701"/>
            <a:ext cx="914400" cy="849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4" t="17381" r="77046" b="71906"/>
          <a:stretch>
            <a:fillRect/>
          </a:stretch>
        </p:blipFill>
        <p:spPr bwMode="auto">
          <a:xfrm>
            <a:off x="9525000" y="774700"/>
            <a:ext cx="762000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NoSQL Databases: Prof. Dr. Taysir Hassan A. Soliman (Lecture 7) </a:t>
            </a:r>
          </a:p>
        </p:txBody>
      </p:sp>
      <p:sp>
        <p:nvSpPr>
          <p:cNvPr id="2054" name="Rectangle 4"/>
          <p:cNvSpPr>
            <a:spLocks noChangeArrowheads="1"/>
          </p:cNvSpPr>
          <p:nvPr/>
        </p:nvSpPr>
        <p:spPr bwMode="auto">
          <a:xfrm>
            <a:off x="2971800" y="4246563"/>
            <a:ext cx="6122988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b="1" dirty="0"/>
              <a:t>Prof. Dr. </a:t>
            </a:r>
            <a:r>
              <a:rPr lang="en-US" b="1" dirty="0" err="1"/>
              <a:t>Taysir</a:t>
            </a:r>
            <a:r>
              <a:rPr lang="en-US" b="1" dirty="0"/>
              <a:t> Hassan Abdel Hamid</a:t>
            </a:r>
            <a:endParaRPr lang="en-US" altLang="en-US" b="1" dirty="0"/>
          </a:p>
          <a:p>
            <a:pPr algn="ctr"/>
            <a:r>
              <a:rPr lang="en-US" altLang="en-US" b="1" dirty="0"/>
              <a:t>Professor, </a:t>
            </a:r>
          </a:p>
          <a:p>
            <a:pPr algn="ctr"/>
            <a:r>
              <a:rPr lang="en-US" altLang="en-US" b="1" dirty="0"/>
              <a:t>Information Systems Department,</a:t>
            </a:r>
          </a:p>
          <a:p>
            <a:pPr algn="ctr"/>
            <a:r>
              <a:rPr lang="en-US" altLang="en-US" b="1" dirty="0"/>
              <a:t>Faculty of Computers and Information</a:t>
            </a:r>
          </a:p>
          <a:p>
            <a:pPr algn="ctr"/>
            <a:r>
              <a:rPr lang="en-US" altLang="en-US" b="1" dirty="0"/>
              <a:t>Assiut University </a:t>
            </a:r>
          </a:p>
          <a:p>
            <a:pPr algn="ctr"/>
            <a:r>
              <a:rPr lang="en-US" altLang="en-US" b="1" dirty="0"/>
              <a:t>April 7, 2024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B43947-93A2-0C02-68FC-916495BBA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78D31A-A0CB-0C27-CDAD-7A2826B51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1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549768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6260C-7059-8C3A-7EB6-8809F8227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8CFB2-8FA4-4EDB-8D30-25746DBCC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52659-F62F-217B-8056-A9C3C0CA5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F1BAA-36EC-6BE1-AD88-77E60E3CF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4297C-21E9-ACCE-1BAD-ACC742867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10</a:t>
            </a:fld>
            <a:endParaRPr lang="ar-E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3FA480-976E-5039-A97F-2BAF615E5C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03" t="22223" r="18065" b="17275"/>
          <a:stretch/>
        </p:blipFill>
        <p:spPr>
          <a:xfrm>
            <a:off x="766916" y="365126"/>
            <a:ext cx="10825316" cy="594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93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B594C-F851-446C-620C-3D4D42138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DB8E9-48A9-50FC-068F-3FAE1AFFF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033BE-8B54-EA8E-9760-6675EA349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4CA08-5C67-57B9-7407-3BC901364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4E689-5D08-516D-1F03-38887A9D2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11</a:t>
            </a:fld>
            <a:endParaRPr lang="ar-E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B4ED4-CA94-67B7-7F0A-136E97E06C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48" t="22222" r="18065" b="16129"/>
          <a:stretch/>
        </p:blipFill>
        <p:spPr>
          <a:xfrm>
            <a:off x="580104" y="226142"/>
            <a:ext cx="10773696" cy="602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343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73EBB-0423-2713-5CE3-BCD0C8CE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3ED1D-ABA9-8856-A3A7-A80C0F985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4B44E-6090-A8AA-DBFC-FCE754877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F1C47-1BE7-3D2D-F5D3-D27988542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A1C62-7BF5-6149-E72C-AA1CD2127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12</a:t>
            </a:fld>
            <a:endParaRPr lang="ar-E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793070-73F7-88C1-E307-6F031CEDF4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97" t="21219" r="20242" b="9930"/>
          <a:stretch/>
        </p:blipFill>
        <p:spPr>
          <a:xfrm>
            <a:off x="838200" y="365125"/>
            <a:ext cx="10675374" cy="581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19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63552-CF70-FBBA-C95A-013714F99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27249-2D27-504F-99AD-13E947250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F9725-64B4-53A3-0581-90BED26C0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5A64E-003A-AAC3-2FCE-242688BC5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2EFD9-CC2A-2D4D-9D67-4F1BCE76F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13</a:t>
            </a:fld>
            <a:endParaRPr lang="ar-E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A3AE9B-35DF-9C56-FCD9-5AF68F0FF2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84" t="24652" r="18226" b="11254"/>
          <a:stretch/>
        </p:blipFill>
        <p:spPr>
          <a:xfrm>
            <a:off x="688258" y="365125"/>
            <a:ext cx="10665542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474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77C18-7A0A-6822-BE45-359E24BA2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ACD57-F5D2-029C-E920-6142E1D4B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E28EB-8073-4979-83F0-1F03B43AA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08575-1A22-B046-5187-011D91E53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38161-3CAF-D6D2-EDAA-8F4C76C9B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14</a:t>
            </a:fld>
            <a:endParaRPr lang="ar-E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FCB380-B5CA-8A97-A374-9AB4ADAE82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91" t="22796" r="18468" b="13754"/>
          <a:stretch/>
        </p:blipFill>
        <p:spPr>
          <a:xfrm>
            <a:off x="636608" y="365125"/>
            <a:ext cx="10717192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754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EF67D-EE6E-F5F2-B67E-3D312F075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7E5D9-A572-F63F-975A-8A7C18916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2A8F9-B9EA-9A72-D18F-F35DFC724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DB1D3-CC78-4A12-D1BC-607C5F2F0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E204E-98F5-F2E6-9E39-DBB387147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15</a:t>
            </a:fld>
            <a:endParaRPr lang="ar-E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1EC78F-339B-AF92-EF5B-F498F5AC9A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40" t="21603" r="17880" b="14948"/>
          <a:stretch/>
        </p:blipFill>
        <p:spPr>
          <a:xfrm>
            <a:off x="838200" y="365125"/>
            <a:ext cx="10817506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66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Kinds of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Undirected Graph</a:t>
            </a:r>
          </a:p>
          <a:p>
            <a:r>
              <a:rPr lang="en-US" dirty="0"/>
              <a:t>Directed Graph</a:t>
            </a:r>
          </a:p>
          <a:p>
            <a:endParaRPr lang="en-US" dirty="0"/>
          </a:p>
          <a:p>
            <a:r>
              <a:rPr lang="en-US" dirty="0"/>
              <a:t>Pseudo Graph</a:t>
            </a:r>
          </a:p>
          <a:p>
            <a:r>
              <a:rPr lang="en-US" dirty="0"/>
              <a:t>Multi Graph</a:t>
            </a:r>
          </a:p>
          <a:p>
            <a:endParaRPr lang="en-US" dirty="0"/>
          </a:p>
          <a:p>
            <a:r>
              <a:rPr lang="en-US" dirty="0"/>
              <a:t>Hyper Graph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676401"/>
            <a:ext cx="1809750" cy="409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1" y="2286000"/>
            <a:ext cx="1762125" cy="5143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437" y="3024868"/>
            <a:ext cx="704850" cy="7048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1" y="3799114"/>
            <a:ext cx="1876425" cy="533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4572001"/>
            <a:ext cx="2000250" cy="136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768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Kinds of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Weighted Graph</a:t>
            </a:r>
          </a:p>
          <a:p>
            <a:endParaRPr lang="en-US" dirty="0"/>
          </a:p>
          <a:p>
            <a:r>
              <a:rPr lang="en-US" dirty="0"/>
              <a:t>Labeled Graph</a:t>
            </a:r>
          </a:p>
          <a:p>
            <a:endParaRPr lang="en-US" dirty="0"/>
          </a:p>
          <a:p>
            <a:r>
              <a:rPr lang="en-US" dirty="0"/>
              <a:t>Property Graph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1" y="2743201"/>
            <a:ext cx="1838325" cy="5810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3886200"/>
            <a:ext cx="2533650" cy="685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925" y="1600200"/>
            <a:ext cx="1905000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58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Graph Database?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database with an explicit graph structure</a:t>
            </a:r>
          </a:p>
          <a:p>
            <a:r>
              <a:rPr lang="en-US" dirty="0"/>
              <a:t>Each node knows its adjacent nodes </a:t>
            </a:r>
          </a:p>
          <a:p>
            <a:r>
              <a:rPr lang="en-US" dirty="0"/>
              <a:t>As the number of nodes increases, the cost of a local step (or hop) remains the same</a:t>
            </a:r>
          </a:p>
          <a:p>
            <a:r>
              <a:rPr lang="en-US" dirty="0"/>
              <a:t>Plus an Index for lookups</a:t>
            </a:r>
          </a:p>
        </p:txBody>
      </p:sp>
    </p:spTree>
    <p:extLst>
      <p:ext uri="{BB962C8B-B14F-4D97-AF65-F5344CB8AC3E}">
        <p14:creationId xmlns:p14="http://schemas.microsoft.com/office/powerpoint/2010/main" val="34709292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Databases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3774" r="37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21375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5EF8B-1F6E-E5CE-3D98-ECF3E0656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</a:t>
            </a:r>
            <a:endParaRPr lang="ar-E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98F25-9B26-F115-DC4B-FB945A3A0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Graph NoSQL databases </a:t>
            </a:r>
            <a:br>
              <a:rPr lang="en-US" sz="3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3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○ 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</a:rPr>
              <a:t>Neo4J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B8CE6-3ADA-3753-217A-B4AC8C80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5A9D5-6CFF-C72C-4E3E-9465C46BB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02B0B-EC6C-F73F-5D83-090FC5C01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2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957354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Databases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0" y="1892300"/>
            <a:ext cx="87376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37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04800"/>
            <a:ext cx="9144000" cy="623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020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5830D-E650-EAA0-C508-053AB8FF8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5FEED-D1AC-74FD-044D-8593B7B2A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E131D-F1C2-DBE7-8C02-446643931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640A6-9D62-00D8-172F-DFB106B11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6139F-8208-C972-4620-102F652FE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22</a:t>
            </a:fld>
            <a:endParaRPr lang="ar-E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4C58EA-9E8C-F4F7-7B81-56A0FCB783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17" t="21075" r="18065" b="12975"/>
          <a:stretch/>
        </p:blipFill>
        <p:spPr>
          <a:xfrm>
            <a:off x="471948" y="265471"/>
            <a:ext cx="10881852" cy="591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67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0092"/>
          <a:stretch/>
        </p:blipFill>
        <p:spPr>
          <a:xfrm>
            <a:off x="2527964" y="838361"/>
            <a:ext cx="7134346" cy="444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6395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263" y="865307"/>
            <a:ext cx="8119397" cy="489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71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Neo4j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/>
              <a:t>Open source system</a:t>
            </a:r>
          </a:p>
          <a:p>
            <a:r>
              <a:rPr lang="en-US" altLang="en-US" dirty="0"/>
              <a:t>Uses concepts of nodes and relationships</a:t>
            </a:r>
          </a:p>
          <a:p>
            <a:r>
              <a:rPr lang="en-US" dirty="0"/>
              <a:t>Each entity table is represented by a label on nodes</a:t>
            </a:r>
          </a:p>
          <a:p>
            <a:r>
              <a:rPr lang="en-US" dirty="0"/>
              <a:t>Each row in a entity table is a node</a:t>
            </a:r>
          </a:p>
          <a:p>
            <a:r>
              <a:rPr lang="en-US" dirty="0"/>
              <a:t>Columns on those tables become node properties.</a:t>
            </a:r>
          </a:p>
          <a:p>
            <a:r>
              <a:rPr lang="en-US" altLang="en-US" dirty="0"/>
              <a:t>Somewhat similar to ER/EER concepts</a:t>
            </a:r>
          </a:p>
          <a:p>
            <a:r>
              <a:rPr lang="en-US" dirty="0"/>
              <a:t>Join tables are transformed into relationships, columns on those tables become relationship properties</a:t>
            </a:r>
          </a:p>
          <a:p>
            <a:r>
              <a:rPr lang="en-US" altLang="en-US" dirty="0"/>
              <a:t>Part of high-level declarative query language Cypher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22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in Neo4j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2250" y="1485900"/>
            <a:ext cx="4127500" cy="3009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4851400"/>
            <a:ext cx="19812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206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Relationships in Neo4j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Relationships between nodes are a key part of Neo4j.</a:t>
            </a:r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3010234"/>
            <a:ext cx="8077200" cy="346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9018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Relationships in Neo4j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549400"/>
            <a:ext cx="4114800" cy="889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3175000"/>
            <a:ext cx="8299450" cy="1092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8550" y="5041900"/>
            <a:ext cx="23749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8317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and relationships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1828800"/>
            <a:ext cx="5562600" cy="4660900"/>
          </a:xfrm>
          <a:prstGeom prst="rect">
            <a:avLst/>
          </a:prstGeom>
        </p:spPr>
      </p:pic>
      <p:pic>
        <p:nvPicPr>
          <p:cNvPr id="5" name="Picture 4" descr="Angry_bird_invite_to_Twitter_by_upde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9214" y="4572000"/>
            <a:ext cx="2207172" cy="1828800"/>
          </a:xfrm>
          <a:prstGeom prst="rect">
            <a:avLst/>
          </a:prstGeom>
        </p:spPr>
      </p:pic>
      <p:pic>
        <p:nvPicPr>
          <p:cNvPr id="6" name="Picture 5" descr="new_twitter_bird_vector_by_eagl0r-d2yth6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8414" y="4751334"/>
            <a:ext cx="2932386" cy="164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5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781" y="228600"/>
            <a:ext cx="10668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From Previous Lecture: Types of NoSQL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524000"/>
            <a:ext cx="8458200" cy="5257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Here is a limited taxonomy of NoSQL databases:</a:t>
            </a:r>
            <a:endParaRPr lang="en-US" sz="2600" dirty="0">
              <a:solidFill>
                <a:srgbClr val="0070C0"/>
              </a:solidFill>
            </a:endParaRPr>
          </a:p>
          <a:p>
            <a:pPr lvl="2">
              <a:buFont typeface="Wingdings" pitchFamily="2" charset="2"/>
              <a:buChar char="§"/>
            </a:pPr>
            <a:endParaRPr lang="en-US" sz="1800" dirty="0"/>
          </a:p>
          <a:p>
            <a:pPr lvl="1">
              <a:buFont typeface="Wingdings" pitchFamily="2" charset="2"/>
              <a:buChar char="§"/>
            </a:pPr>
            <a:endParaRPr lang="en-US" sz="1800" dirty="0"/>
          </a:p>
        </p:txBody>
      </p:sp>
      <p:sp>
        <p:nvSpPr>
          <p:cNvPr id="5" name="Rounded Rectangle 4"/>
          <p:cNvSpPr/>
          <p:nvPr/>
        </p:nvSpPr>
        <p:spPr>
          <a:xfrm>
            <a:off x="4353374" y="2438400"/>
            <a:ext cx="3276600" cy="106680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NoSQL Databases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752600" y="4267200"/>
            <a:ext cx="2057400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Document Stores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962400" y="4267200"/>
            <a:ext cx="2057400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Graph Databases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162231" y="4248684"/>
            <a:ext cx="2050279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Key-Value Stores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65621" y="4248684"/>
            <a:ext cx="2050279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Columnar Databases</a:t>
            </a:r>
          </a:p>
        </p:txBody>
      </p:sp>
      <p:cxnSp>
        <p:nvCxnSpPr>
          <p:cNvPr id="11" name="Straight Arrow Connector 10"/>
          <p:cNvCxnSpPr>
            <a:stCxn id="5" idx="2"/>
            <a:endCxn id="6" idx="0"/>
          </p:cNvCxnSpPr>
          <p:nvPr/>
        </p:nvCxnSpPr>
        <p:spPr>
          <a:xfrm flipH="1">
            <a:off x="2781300" y="3505200"/>
            <a:ext cx="3210374" cy="76200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2"/>
            <a:endCxn id="7" idx="0"/>
          </p:cNvCxnSpPr>
          <p:nvPr/>
        </p:nvCxnSpPr>
        <p:spPr>
          <a:xfrm flipH="1">
            <a:off x="4991100" y="3505200"/>
            <a:ext cx="1000574" cy="76200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2"/>
            <a:endCxn id="8" idx="0"/>
          </p:cNvCxnSpPr>
          <p:nvPr/>
        </p:nvCxnSpPr>
        <p:spPr>
          <a:xfrm>
            <a:off x="5991674" y="3505200"/>
            <a:ext cx="1195696" cy="74348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2"/>
            <a:endCxn id="9" idx="0"/>
          </p:cNvCxnSpPr>
          <p:nvPr/>
        </p:nvCxnSpPr>
        <p:spPr>
          <a:xfrm>
            <a:off x="5991674" y="3505200"/>
            <a:ext cx="3399086" cy="74348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Up Arrow 17"/>
          <p:cNvSpPr/>
          <p:nvPr/>
        </p:nvSpPr>
        <p:spPr>
          <a:xfrm>
            <a:off x="4483636" y="5486400"/>
            <a:ext cx="762000" cy="762000"/>
          </a:xfrm>
          <a:prstGeom prst="up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9F9BCAE8-4A98-B316-7811-93E33566C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6308D83E-41AD-CD21-1D33-9914034BD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F7D6192-1310-7764-091E-6B4B73407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3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37145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Both nodes and relationships can have properties.</a:t>
            </a:r>
          </a:p>
          <a:p>
            <a:pPr algn="just"/>
            <a:r>
              <a:rPr lang="en-US" dirty="0"/>
              <a:t>Properties are key-value pairs where the key is a string.</a:t>
            </a:r>
          </a:p>
          <a:p>
            <a:pPr algn="just"/>
            <a:r>
              <a:rPr lang="en-US" dirty="0"/>
              <a:t>Property values can be either a primitive or an</a:t>
            </a:r>
          </a:p>
          <a:p>
            <a:pPr algn="just">
              <a:buNone/>
            </a:pPr>
            <a:r>
              <a:rPr lang="en-US" dirty="0"/>
              <a:t>	array of one primitive type.</a:t>
            </a:r>
          </a:p>
          <a:p>
            <a:pPr algn="just">
              <a:buNone/>
            </a:pPr>
            <a:r>
              <a:rPr lang="en-US" dirty="0"/>
              <a:t> 	For example String, </a:t>
            </a:r>
            <a:r>
              <a:rPr lang="en-US" dirty="0" err="1"/>
              <a:t>int</a:t>
            </a:r>
            <a:r>
              <a:rPr lang="en-US" dirty="0"/>
              <a:t> and </a:t>
            </a:r>
            <a:r>
              <a:rPr lang="en-US" dirty="0" err="1"/>
              <a:t>int</a:t>
            </a:r>
            <a:r>
              <a:rPr lang="en-US" dirty="0"/>
              <a:t>[] values are valid for properties.</a:t>
            </a:r>
          </a:p>
        </p:txBody>
      </p:sp>
    </p:spTree>
    <p:extLst>
      <p:ext uri="{BB962C8B-B14F-4D97-AF65-F5344CB8AC3E}">
        <p14:creationId xmlns:p14="http://schemas.microsoft.com/office/powerpoint/2010/main" val="14032107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417639"/>
            <a:ext cx="6477000" cy="535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1738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Paths in Neo4j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470900" cy="5022960"/>
          </a:xfrm>
        </p:spPr>
        <p:txBody>
          <a:bodyPr/>
          <a:lstStyle/>
          <a:p>
            <a:r>
              <a:rPr lang="en-US" dirty="0"/>
              <a:t>A path is one or more nodes with connecting relationships, typically retrieved as a query or traversal result.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1" y="3181460"/>
            <a:ext cx="4038600" cy="29447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0" y="3181460"/>
            <a:ext cx="1358900" cy="1054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0" y="4235560"/>
            <a:ext cx="24511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9204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and Stopping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417638"/>
            <a:ext cx="6247088" cy="6397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2438401"/>
            <a:ext cx="2590801" cy="4153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199" y="3124200"/>
            <a:ext cx="8229601" cy="372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786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781" y="228600"/>
            <a:ext cx="10668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From Previous Lecture: Types of NoSQL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524000"/>
            <a:ext cx="8458200" cy="5257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Here is a limited taxonomy of NoSQL databases:</a:t>
            </a:r>
            <a:endParaRPr lang="en-US" sz="2600" dirty="0">
              <a:solidFill>
                <a:srgbClr val="0070C0"/>
              </a:solidFill>
            </a:endParaRPr>
          </a:p>
          <a:p>
            <a:pPr lvl="2">
              <a:buFont typeface="Wingdings" pitchFamily="2" charset="2"/>
              <a:buChar char="§"/>
            </a:pPr>
            <a:endParaRPr lang="en-US" sz="1800" dirty="0"/>
          </a:p>
          <a:p>
            <a:pPr lvl="1">
              <a:buFont typeface="Wingdings" pitchFamily="2" charset="2"/>
              <a:buChar char="§"/>
            </a:pPr>
            <a:endParaRPr lang="en-US" sz="1800" dirty="0"/>
          </a:p>
        </p:txBody>
      </p:sp>
      <p:sp>
        <p:nvSpPr>
          <p:cNvPr id="5" name="Rounded Rectangle 4"/>
          <p:cNvSpPr/>
          <p:nvPr/>
        </p:nvSpPr>
        <p:spPr>
          <a:xfrm>
            <a:off x="4353374" y="2438400"/>
            <a:ext cx="3276600" cy="106680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NoSQL Databases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752600" y="4267200"/>
            <a:ext cx="2057400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Document Stores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962400" y="4267200"/>
            <a:ext cx="2057400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Graph Databases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162231" y="4248684"/>
            <a:ext cx="2050279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Key-Value Stores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65621" y="4248684"/>
            <a:ext cx="2050279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Columnar Databases</a:t>
            </a:r>
          </a:p>
        </p:txBody>
      </p:sp>
      <p:cxnSp>
        <p:nvCxnSpPr>
          <p:cNvPr id="11" name="Straight Arrow Connector 10"/>
          <p:cNvCxnSpPr>
            <a:stCxn id="5" idx="2"/>
            <a:endCxn id="6" idx="0"/>
          </p:cNvCxnSpPr>
          <p:nvPr/>
        </p:nvCxnSpPr>
        <p:spPr>
          <a:xfrm flipH="1">
            <a:off x="2781300" y="3505200"/>
            <a:ext cx="3210374" cy="76200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2"/>
            <a:endCxn id="7" idx="0"/>
          </p:cNvCxnSpPr>
          <p:nvPr/>
        </p:nvCxnSpPr>
        <p:spPr>
          <a:xfrm flipH="1">
            <a:off x="4991100" y="3505200"/>
            <a:ext cx="1000574" cy="76200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2"/>
            <a:endCxn id="8" idx="0"/>
          </p:cNvCxnSpPr>
          <p:nvPr/>
        </p:nvCxnSpPr>
        <p:spPr>
          <a:xfrm>
            <a:off x="5991674" y="3505200"/>
            <a:ext cx="1195696" cy="74348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2"/>
            <a:endCxn id="9" idx="0"/>
          </p:cNvCxnSpPr>
          <p:nvPr/>
        </p:nvCxnSpPr>
        <p:spPr>
          <a:xfrm>
            <a:off x="5991674" y="3505200"/>
            <a:ext cx="3399086" cy="74348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Up Arrow 17"/>
          <p:cNvSpPr/>
          <p:nvPr/>
        </p:nvSpPr>
        <p:spPr>
          <a:xfrm>
            <a:off x="6715558" y="5467884"/>
            <a:ext cx="762000" cy="762000"/>
          </a:xfrm>
          <a:prstGeom prst="up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BDA2D-AE24-A3B8-6600-DE5B07C6B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7095401-C695-1B31-9398-86F52DC61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49B3AC9-562D-ED59-FF24-F65087BF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34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945132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B6544D-BA93-7C03-8655-69B1A3EEE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CA4C3-B9C0-A475-F4F3-D4F5E40E2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09611-868E-4A1B-CC99-9FDB4F090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35</a:t>
            </a:fld>
            <a:endParaRPr lang="ar-EG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0F79FB-25DF-7C89-FEEF-2DC0E0762B50}"/>
              </a:ext>
            </a:extLst>
          </p:cNvPr>
          <p:cNvSpPr/>
          <p:nvPr/>
        </p:nvSpPr>
        <p:spPr>
          <a:xfrm>
            <a:off x="584216" y="2967335"/>
            <a:ext cx="110235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III. </a:t>
            </a:r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Key-value Stores NoSQL</a:t>
            </a:r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Databases</a:t>
            </a:r>
          </a:p>
        </p:txBody>
      </p:sp>
    </p:spTree>
    <p:extLst>
      <p:ext uri="{BB962C8B-B14F-4D97-AF65-F5344CB8AC3E}">
        <p14:creationId xmlns:p14="http://schemas.microsoft.com/office/powerpoint/2010/main" val="24360991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781" y="228600"/>
            <a:ext cx="10668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From Previous Lecture: Types of NoSQL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524000"/>
            <a:ext cx="8458200" cy="5257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Here is a limited taxonomy of NoSQL databases:</a:t>
            </a:r>
            <a:endParaRPr lang="en-US" sz="2600" dirty="0">
              <a:solidFill>
                <a:srgbClr val="0070C0"/>
              </a:solidFill>
            </a:endParaRPr>
          </a:p>
          <a:p>
            <a:pPr lvl="2">
              <a:buFont typeface="Wingdings" pitchFamily="2" charset="2"/>
              <a:buChar char="§"/>
            </a:pPr>
            <a:endParaRPr lang="en-US" sz="1800" dirty="0"/>
          </a:p>
          <a:p>
            <a:pPr lvl="1">
              <a:buFont typeface="Wingdings" pitchFamily="2" charset="2"/>
              <a:buChar char="§"/>
            </a:pPr>
            <a:endParaRPr lang="en-US" sz="1800" dirty="0"/>
          </a:p>
        </p:txBody>
      </p:sp>
      <p:sp>
        <p:nvSpPr>
          <p:cNvPr id="5" name="Rounded Rectangle 4"/>
          <p:cNvSpPr/>
          <p:nvPr/>
        </p:nvSpPr>
        <p:spPr>
          <a:xfrm>
            <a:off x="4353374" y="2438400"/>
            <a:ext cx="3276600" cy="106680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NoSQL Databases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752600" y="4267200"/>
            <a:ext cx="2057400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Document Stores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962400" y="4267200"/>
            <a:ext cx="2057400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Graph Databases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162231" y="4248684"/>
            <a:ext cx="2050279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Key-Value Stores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65621" y="4248684"/>
            <a:ext cx="2050279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Columnar Databases</a:t>
            </a:r>
          </a:p>
        </p:txBody>
      </p:sp>
      <p:cxnSp>
        <p:nvCxnSpPr>
          <p:cNvPr id="11" name="Straight Arrow Connector 10"/>
          <p:cNvCxnSpPr>
            <a:stCxn id="5" idx="2"/>
            <a:endCxn id="6" idx="0"/>
          </p:cNvCxnSpPr>
          <p:nvPr/>
        </p:nvCxnSpPr>
        <p:spPr>
          <a:xfrm flipH="1">
            <a:off x="2781300" y="3505200"/>
            <a:ext cx="3210374" cy="76200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2"/>
            <a:endCxn id="7" idx="0"/>
          </p:cNvCxnSpPr>
          <p:nvPr/>
        </p:nvCxnSpPr>
        <p:spPr>
          <a:xfrm flipH="1">
            <a:off x="4991100" y="3505200"/>
            <a:ext cx="1000574" cy="76200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2"/>
            <a:endCxn id="8" idx="0"/>
          </p:cNvCxnSpPr>
          <p:nvPr/>
        </p:nvCxnSpPr>
        <p:spPr>
          <a:xfrm>
            <a:off x="5991674" y="3505200"/>
            <a:ext cx="1195696" cy="74348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2"/>
            <a:endCxn id="9" idx="0"/>
          </p:cNvCxnSpPr>
          <p:nvPr/>
        </p:nvCxnSpPr>
        <p:spPr>
          <a:xfrm>
            <a:off x="5991674" y="3505200"/>
            <a:ext cx="3399086" cy="74348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Up Arrow 17"/>
          <p:cNvSpPr/>
          <p:nvPr/>
        </p:nvSpPr>
        <p:spPr>
          <a:xfrm>
            <a:off x="9009760" y="5391684"/>
            <a:ext cx="762000" cy="762000"/>
          </a:xfrm>
          <a:prstGeom prst="up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9C182-1D78-DDBE-3C42-3BEA55D32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4C8F874-A651-FD94-AB59-1061CBC7E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880F774-BADF-3A88-6A88-45741F702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36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049935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B6544D-BA93-7C03-8655-69B1A3EEE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CA4C3-B9C0-A475-F4F3-D4F5E40E2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09611-868E-4A1B-CC99-9FDB4F090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37</a:t>
            </a:fld>
            <a:endParaRPr lang="ar-EG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0F79FB-25DF-7C89-FEEF-2DC0E0762B50}"/>
              </a:ext>
            </a:extLst>
          </p:cNvPr>
          <p:cNvSpPr/>
          <p:nvPr/>
        </p:nvSpPr>
        <p:spPr>
          <a:xfrm>
            <a:off x="1569230" y="2967335"/>
            <a:ext cx="90535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IV. Columnar </a:t>
            </a:r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NoSQL</a:t>
            </a:r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Databases</a:t>
            </a:r>
          </a:p>
        </p:txBody>
      </p:sp>
    </p:spTree>
    <p:extLst>
      <p:ext uri="{BB962C8B-B14F-4D97-AF65-F5344CB8AC3E}">
        <p14:creationId xmlns:p14="http://schemas.microsoft.com/office/powerpoint/2010/main" val="6886543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F3F7F-A173-D93D-A1F0-4BBEA8F79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867D5-1C9B-0C24-7816-1526C3F85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A3E1-0EA5-B57A-72C9-508CEC93D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7C961-B1AA-5527-0682-01F1E8096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60EC1-2BFA-7FD9-ABE4-D233FAB42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38</a:t>
            </a:fld>
            <a:endParaRPr lang="ar-EG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E86570-58A9-21CE-30A8-9B94F11636F0}"/>
              </a:ext>
            </a:extLst>
          </p:cNvPr>
          <p:cNvSpPr/>
          <p:nvPr/>
        </p:nvSpPr>
        <p:spPr>
          <a:xfrm>
            <a:off x="4521531" y="2967335"/>
            <a:ext cx="31489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08086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B6544D-BA93-7C03-8655-69B1A3EEE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CA4C3-B9C0-A475-F4F3-D4F5E40E2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09611-868E-4A1B-CC99-9FDB4F090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4</a:t>
            </a:fld>
            <a:endParaRPr lang="ar-EG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0F79FB-25DF-7C89-FEEF-2DC0E0762B50}"/>
              </a:ext>
            </a:extLst>
          </p:cNvPr>
          <p:cNvSpPr/>
          <p:nvPr/>
        </p:nvSpPr>
        <p:spPr>
          <a:xfrm>
            <a:off x="2171443" y="2967335"/>
            <a:ext cx="78491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II. Graph NoSQL Databases</a:t>
            </a:r>
          </a:p>
        </p:txBody>
      </p:sp>
    </p:spTree>
    <p:extLst>
      <p:ext uri="{BB962C8B-B14F-4D97-AF65-F5344CB8AC3E}">
        <p14:creationId xmlns:p14="http://schemas.microsoft.com/office/powerpoint/2010/main" val="1847353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8FA31-DD0D-E596-8DF2-4B4D96E9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NoSQL </a:t>
            </a:r>
            <a:r>
              <a:rPr lang="en-US" dirty="0" err="1"/>
              <a:t>Datatabases</a:t>
            </a:r>
            <a:endParaRPr lang="ar-E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13997-6564-1796-B3A1-C406FDE21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A graph database is a type of NoSQL database that is designed to handle data with complex relationships and interconnections. </a:t>
            </a:r>
          </a:p>
          <a:p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In a graph database, data is stored as nodes and edges, where nodes represent entities and edges represent the relationships between those entities.</a:t>
            </a:r>
            <a:endParaRPr lang="ar-E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D909B-99B6-AC28-69B0-0687C3FEC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7A499-58A0-59A4-E89B-03EEFD6DE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F28FE-7D87-9D13-89F8-10E21F486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5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54309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80539-05CF-7137-5869-047AAEE85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A1A82-807E-CFBE-93E0-E6039A26B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Graph databases are particularly well-suited for applications that require deep and complex queries, such as social networks, recommendation engines, and fraud detection systems. </a:t>
            </a:r>
          </a:p>
          <a:p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They can also be used for other types of applications, such as supply chain management, network and infrastructure management, and bioinformatics.</a:t>
            </a:r>
          </a:p>
          <a:p>
            <a:endParaRPr lang="ar-E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5CAD1-6B78-A638-39A6-4119ECBA2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78E08-3808-C1CD-9624-B6D5550D7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08AAD-C940-BE0D-AFFC-7164936EA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6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066554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90CD4-F55C-749A-40EA-2009FE68D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Graph Databases </a:t>
            </a:r>
            <a:endParaRPr lang="ar-E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7926B-A064-5B94-B4A5-E4160B225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96749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One of the main advantages of graph databases is their ability to handle and represent relationships between entities. </a:t>
            </a:r>
          </a:p>
          <a:p>
            <a:pPr algn="just"/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This is because the relationships between entities are as important as the entities themselves, and often cannot be easily represented in a traditional relational database.</a:t>
            </a:r>
          </a:p>
          <a:p>
            <a:pPr algn="just"/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High Flexibility. Graph databases can handle data with changing structures and can be adapted to new use cases without requiring significant changes to the database schema. 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High performance: Graph databases are optimized for handling large and complex datasets, making them well-suited for applications that require high levels of performance and scalability.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Scalability: Graph databases can be easily scaled horizontally, allowing additional servers to be added to the cluster to handle increased data volume or traffic.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Easy to use: Graph databases are typically easier to use than traditional relational databases. They often have a simpler data model and query language, and can be easier to maintain and scale.</a:t>
            </a:r>
            <a:endParaRPr lang="ar-E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F773B-2B2B-61EE-4B2B-F3116C51A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1A5B9-16EE-B9CC-1C26-03581F657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88FEA-B840-4F9B-1788-5998E6F73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7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004234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49C3B-4C43-B521-6B8B-A4CCA38D8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 </a:t>
            </a:r>
            <a:endParaRPr lang="ar-E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4AF23-A727-A039-A4F3-ABB15CB49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273239"/>
                </a:solidFill>
                <a:latin typeface="Nunito" pitchFamily="2" charset="0"/>
              </a:rPr>
              <a:t>G</a:t>
            </a:r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raph databases may not be suitable for all applications. </a:t>
            </a:r>
          </a:p>
          <a:p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For example, they may not be the best choice for applications that require simple queries or that deal primarily with data that can be easily represented in a traditional relational database.</a:t>
            </a:r>
          </a:p>
          <a:p>
            <a:r>
              <a:rPr lang="en-US" b="0" i="0" dirty="0">
                <a:solidFill>
                  <a:srgbClr val="273239"/>
                </a:solidFill>
                <a:effectLst/>
                <a:latin typeface="Nunito" pitchFamily="2" charset="0"/>
              </a:rPr>
              <a:t> Additionally, graph databases may require more specialized knowledge and expertise to use effectively.</a:t>
            </a:r>
          </a:p>
          <a:p>
            <a:r>
              <a:rPr lang="en-US" dirty="0">
                <a:solidFill>
                  <a:srgbClr val="273239"/>
                </a:solidFill>
                <a:latin typeface="Nunito" pitchFamily="2" charset="0"/>
              </a:rPr>
              <a:t>Too complex relationships</a:t>
            </a:r>
          </a:p>
          <a:p>
            <a:endParaRPr lang="en-US" dirty="0">
              <a:solidFill>
                <a:srgbClr val="273239"/>
              </a:solidFill>
              <a:latin typeface="Nunito" pitchFamily="2" charset="0"/>
            </a:endParaRPr>
          </a:p>
          <a:p>
            <a:endParaRPr lang="ar-E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CFB04-ECD3-C6E6-5FA6-E07555ED2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02E77-FC31-2310-A4D7-451BF3DF0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CE5ED-72F0-3389-B284-7BABF1E3B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8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045627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8B2FF-0F13-48F6-7FF6-4160BECD1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5A983-8481-EAAF-F6D4-661FBC922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3D18F-4E36-1D06-BC0A-B9D34A22A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EG"/>
              <a:t>8/5/2023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20A36-2F0E-AE78-DCDD-6A95B6EAC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NoSQL Databases: Prof. Dr. Taysir Hassan A. Soliman (Lecture 7) </a:t>
            </a:r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593E6-827B-D01E-1927-6DBD41B2A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9DB2D-17A2-40F0-AB42-17FFD5237486}" type="slidenum">
              <a:rPr lang="ar-EG" smtClean="0"/>
              <a:t>9</a:t>
            </a:fld>
            <a:endParaRPr lang="ar-E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5A8759-76E6-3BCF-8B39-570EA02E5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97" t="24653" r="20322" b="7314"/>
          <a:stretch/>
        </p:blipFill>
        <p:spPr>
          <a:xfrm>
            <a:off x="648929" y="365125"/>
            <a:ext cx="10589341" cy="59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336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1528</TotalTime>
  <Words>1200</Words>
  <Application>Microsoft Office PowerPoint</Application>
  <PresentationFormat>Widescreen</PresentationFormat>
  <Paragraphs>170</Paragraphs>
  <Slides>38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Nunito</vt:lpstr>
      <vt:lpstr>Wingdings</vt:lpstr>
      <vt:lpstr>Office Theme</vt:lpstr>
      <vt:lpstr>Lecture 7: Other NoSQL Databases</vt:lpstr>
      <vt:lpstr>Agenda </vt:lpstr>
      <vt:lpstr>From Previous Lecture: Types of NoSQL Databases</vt:lpstr>
      <vt:lpstr>PowerPoint Presentation</vt:lpstr>
      <vt:lpstr>Graph NoSQL Datatabases</vt:lpstr>
      <vt:lpstr>PowerPoint Presentation</vt:lpstr>
      <vt:lpstr>Advantages of Graph Databases </vt:lpstr>
      <vt:lpstr>Disadvantages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Different Kinds of Graphs</vt:lpstr>
      <vt:lpstr>More Kinds of Graphs</vt:lpstr>
      <vt:lpstr>What is a Graph Database?</vt:lpstr>
      <vt:lpstr>Relational Databases</vt:lpstr>
      <vt:lpstr>Graph Databases</vt:lpstr>
      <vt:lpstr>PowerPoint Presentation</vt:lpstr>
      <vt:lpstr>PowerPoint Presentation</vt:lpstr>
      <vt:lpstr>PowerPoint Presentation</vt:lpstr>
      <vt:lpstr>PowerPoint Presentation</vt:lpstr>
      <vt:lpstr>Neo4j Tips</vt:lpstr>
      <vt:lpstr>Node in Neo4j</vt:lpstr>
      <vt:lpstr>Relationships in Neo4j</vt:lpstr>
      <vt:lpstr>Relationships in Neo4j</vt:lpstr>
      <vt:lpstr>Twitter and relationships</vt:lpstr>
      <vt:lpstr>Properties</vt:lpstr>
      <vt:lpstr>Properties</vt:lpstr>
      <vt:lpstr>Paths in Neo4j</vt:lpstr>
      <vt:lpstr>Starting and Stopping</vt:lpstr>
      <vt:lpstr>From Previous Lecture: Types of NoSQL Databases</vt:lpstr>
      <vt:lpstr>PowerPoint Presentation</vt:lpstr>
      <vt:lpstr>From Previous Lecture: Types of NoSQL Databases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</dc:creator>
  <cp:lastModifiedBy>Dr. Tayser Hassan Abd elHammed</cp:lastModifiedBy>
  <cp:revision>26</cp:revision>
  <dcterms:created xsi:type="dcterms:W3CDTF">2023-02-27T05:11:18Z</dcterms:created>
  <dcterms:modified xsi:type="dcterms:W3CDTF">2024-02-17T19:30:05Z</dcterms:modified>
</cp:coreProperties>
</file>

<file path=docProps/thumbnail.jpeg>
</file>